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69" r:id="rId3"/>
    <p:sldId id="279" r:id="rId4"/>
    <p:sldId id="280" r:id="rId5"/>
    <p:sldId id="270" r:id="rId6"/>
    <p:sldId id="273" r:id="rId7"/>
    <p:sldId id="281" r:id="rId8"/>
    <p:sldId id="271" r:id="rId9"/>
    <p:sldId id="256" r:id="rId10"/>
    <p:sldId id="274" r:id="rId11"/>
    <p:sldId id="282" r:id="rId12"/>
    <p:sldId id="283" r:id="rId13"/>
    <p:sldId id="284" r:id="rId14"/>
    <p:sldId id="285" r:id="rId15"/>
    <p:sldId id="286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21724-D544-4C08-BC0F-5B05B7B6EC55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F4ACA-DCC8-4415-83B1-9BA6C1E97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220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D8F7A644-47AB-471F-AA02-1BD25CD869E0}" type="slidenum">
              <a:rPr lang="ru-RU" altLang="ru-RU" smtClean="0">
                <a:solidFill>
                  <a:srgbClr val="000099"/>
                </a:solidFill>
                <a:latin typeface="Tahoma" pitchFamily="34" charset="0"/>
              </a:rPr>
              <a:pPr>
                <a:spcBef>
                  <a:spcPct val="0"/>
                </a:spcBef>
              </a:pPr>
              <a:t>10</a:t>
            </a:fld>
            <a:endParaRPr lang="ru-RU" altLang="ru-RU" smtClean="0">
              <a:solidFill>
                <a:srgbClr val="000099"/>
              </a:solidFill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764705"/>
            <a:ext cx="7920806" cy="244827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культуры безопасного поведения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примере работы военно-патриотического объединения «Воевода»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59832" y="4725144"/>
            <a:ext cx="5688434" cy="1368152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ru-RU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Гилев</a:t>
            </a: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Максим Леонидович,</a:t>
            </a:r>
          </a:p>
          <a:p>
            <a:pPr eaLnBrk="1" hangingPunct="1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учитель ОБЗР Лицей № 104, </a:t>
            </a:r>
          </a:p>
          <a:p>
            <a:pPr eaLnBrk="1" hangingPunct="1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руководитель ВПО «Воевода»</a:t>
            </a:r>
          </a:p>
        </p:txBody>
      </p:sp>
      <p:pic>
        <p:nvPicPr>
          <p:cNvPr id="1026" name="Picture 2" descr="C:\лицей 104\ВПО Воевода\флаг Воево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429000"/>
            <a:ext cx="3261445" cy="2586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auto">
          <a:xfrm>
            <a:off x="827088" y="5948363"/>
            <a:ext cx="7832725" cy="504825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Отработка навыков оказания первой помощи</a:t>
            </a:r>
          </a:p>
        </p:txBody>
      </p:sp>
      <p:pic>
        <p:nvPicPr>
          <p:cNvPr id="27651" name="Picture 2" descr="F:\Для стенда\Фото\DSC_01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04813"/>
            <a:ext cx="514667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3" descr="F:\Для стенда\Фото\DSC_02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213100"/>
            <a:ext cx="379095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 descr="F:\Для стенда\Фото\DSC_011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268413"/>
            <a:ext cx="4713287" cy="313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03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0312" y="2636912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● </a:t>
            </a:r>
            <a:r>
              <a:rPr lang="ru-RU" sz="2800" dirty="0"/>
              <a:t>Психологическая несовместимость участников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● </a:t>
            </a:r>
            <a:r>
              <a:rPr lang="ru-RU" sz="2800" dirty="0"/>
              <a:t>заниженная самооценка</a:t>
            </a:r>
            <a:r>
              <a:rPr lang="ru-RU" sz="2800" dirty="0" smtClean="0"/>
              <a:t>;</a:t>
            </a:r>
          </a:p>
          <a:p>
            <a:r>
              <a:rPr lang="ru-RU" sz="2800" dirty="0"/>
              <a:t>● </a:t>
            </a:r>
            <a:r>
              <a:rPr lang="ru-RU" sz="2800" dirty="0" smtClean="0"/>
              <a:t>завышенная самооценка</a:t>
            </a:r>
            <a:r>
              <a:rPr lang="ru-RU" sz="2800" dirty="0"/>
              <a:t>.</a:t>
            </a:r>
            <a:endParaRPr lang="ru-RU" sz="28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692696"/>
            <a:ext cx="8208912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Психологические опасности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93029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1511983" y="448983"/>
            <a:ext cx="6768752" cy="153985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обеспечения</a:t>
            </a:r>
          </a:p>
          <a:p>
            <a:pPr algn="ctr">
              <a:defRPr/>
            </a:pP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безопасности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521630" y="2835700"/>
            <a:ext cx="3455615" cy="9350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Подготовительный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5003800" y="2835700"/>
            <a:ext cx="3671888" cy="9350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Реализации экспедиции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2518915" y="5149253"/>
            <a:ext cx="4139852" cy="93662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трелка вниз 7"/>
          <p:cNvSpPr/>
          <p:nvPr/>
        </p:nvSpPr>
        <p:spPr bwMode="auto">
          <a:xfrm>
            <a:off x="4355653" y="1982191"/>
            <a:ext cx="360363" cy="3167062"/>
          </a:xfrm>
          <a:prstGeom prst="downArrow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трелка вниз 8"/>
          <p:cNvSpPr/>
          <p:nvPr/>
        </p:nvSpPr>
        <p:spPr bwMode="auto">
          <a:xfrm rot="3407391">
            <a:off x="2932805" y="1813782"/>
            <a:ext cx="228600" cy="1196975"/>
          </a:xfrm>
          <a:prstGeom prst="downArrow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 bwMode="auto">
          <a:xfrm rot="18120220">
            <a:off x="6016252" y="1771025"/>
            <a:ext cx="206375" cy="1143000"/>
          </a:xfrm>
          <a:prstGeom prst="downArrow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64186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2764866"/>
            <a:ext cx="79928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1. </a:t>
            </a:r>
            <a:r>
              <a:rPr lang="ru-RU" sz="2800" dirty="0"/>
              <a:t>Выбор маршрута движения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2. </a:t>
            </a:r>
            <a:r>
              <a:rPr lang="ru-RU" sz="2800" dirty="0"/>
              <a:t>С</a:t>
            </a:r>
            <a:r>
              <a:rPr lang="ru-RU" sz="2800" dirty="0" smtClean="0"/>
              <a:t>редства </a:t>
            </a:r>
            <a:r>
              <a:rPr lang="ru-RU" sz="2800" dirty="0"/>
              <a:t>перемещения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3. </a:t>
            </a:r>
            <a:r>
              <a:rPr lang="ru-RU" sz="2800" dirty="0"/>
              <a:t>Прививки от клещевого энцефалита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4. Комплектование аптечки;</a:t>
            </a:r>
          </a:p>
          <a:p>
            <a:r>
              <a:rPr lang="ru-RU" sz="2800" dirty="0" smtClean="0"/>
              <a:t>5. </a:t>
            </a:r>
            <a:r>
              <a:rPr lang="ru-RU" sz="2800" dirty="0"/>
              <a:t>Планирование посещения конкретной </a:t>
            </a:r>
            <a:r>
              <a:rPr lang="ru-RU" sz="2800" dirty="0" smtClean="0"/>
              <a:t>локации;</a:t>
            </a:r>
          </a:p>
          <a:p>
            <a:r>
              <a:rPr lang="ru-RU" sz="2800" dirty="0" smtClean="0"/>
              <a:t>6. </a:t>
            </a:r>
            <a:r>
              <a:rPr lang="ru-RU" sz="2800" dirty="0"/>
              <a:t>Подбор и обеспечение </a:t>
            </a:r>
            <a:r>
              <a:rPr lang="ru-RU" sz="2800" dirty="0" smtClean="0"/>
              <a:t>экипировки;</a:t>
            </a:r>
          </a:p>
          <a:p>
            <a:r>
              <a:rPr lang="ru-RU" sz="2800" dirty="0" smtClean="0"/>
              <a:t>7. </a:t>
            </a:r>
            <a:r>
              <a:rPr lang="ru-RU" sz="2800" dirty="0"/>
              <a:t>Состав </a:t>
            </a:r>
            <a:r>
              <a:rPr lang="ru-RU" sz="2800" dirty="0" smtClean="0"/>
              <a:t>группы</a:t>
            </a:r>
            <a:r>
              <a:rPr lang="ru-RU" sz="2800" dirty="0"/>
              <a:t>, </a:t>
            </a:r>
            <a:r>
              <a:rPr lang="ru-RU" sz="2800" dirty="0" smtClean="0"/>
              <a:t>распределение обязанностей.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692696"/>
            <a:ext cx="7704856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Подготовительный этап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87857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2764866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1. </a:t>
            </a:r>
            <a:r>
              <a:rPr lang="ru-RU" sz="2800" dirty="0"/>
              <a:t>Контроль качества экипировки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2. </a:t>
            </a:r>
            <a:r>
              <a:rPr lang="ru-RU" sz="2800" dirty="0"/>
              <a:t>Контроль качества </a:t>
            </a:r>
            <a:r>
              <a:rPr lang="ru-RU" sz="2800" dirty="0" smtClean="0"/>
              <a:t>бивуака;</a:t>
            </a:r>
          </a:p>
          <a:p>
            <a:r>
              <a:rPr lang="ru-RU" sz="2800" dirty="0" smtClean="0"/>
              <a:t>3. </a:t>
            </a:r>
            <a:r>
              <a:rPr lang="ru-RU" sz="2800" dirty="0"/>
              <a:t>Контроль дикоросов, собранных школьниками для еды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4. Формирование </a:t>
            </a:r>
            <a:r>
              <a:rPr lang="ru-RU" sz="2800" dirty="0" err="1" smtClean="0"/>
              <a:t>микрогрупп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5. </a:t>
            </a:r>
            <a:r>
              <a:rPr lang="ru-RU" sz="2800" dirty="0"/>
              <a:t>Назначение ответственных в </a:t>
            </a:r>
            <a:r>
              <a:rPr lang="ru-RU" sz="2800" dirty="0" err="1" smtClean="0"/>
              <a:t>микрогруппах</a:t>
            </a:r>
            <a:r>
              <a:rPr lang="ru-RU" sz="2800" dirty="0"/>
              <a:t>.</a:t>
            </a:r>
            <a:endParaRPr lang="ru-RU" sz="28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692696"/>
            <a:ext cx="7704856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Этап реализации экспедиции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05989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Фотографии Воеводы\2021 г\Май 2021\1-2 мая 2021 г. Тельбесский рудник\3200\DSC_00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93" y="260648"/>
            <a:ext cx="4165375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860032" y="259056"/>
            <a:ext cx="3922298" cy="259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Контроль качества </a:t>
            </a:r>
            <a:r>
              <a:rPr lang="ru-RU" sz="4000" dirty="0" smtClean="0"/>
              <a:t>экипировки</a:t>
            </a:r>
            <a:endParaRPr lang="ru-RU" sz="4000" dirty="0"/>
          </a:p>
        </p:txBody>
      </p:sp>
      <p:pic>
        <p:nvPicPr>
          <p:cNvPr id="2" name="Picture 2" descr="C:\Users\Максим\Desktop\23-24 августа 2025 сплав Кийзак - Боровково\IMG_20250823_115000_0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014601"/>
            <a:ext cx="4680991" cy="351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33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476673"/>
            <a:ext cx="7920806" cy="172819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2060848"/>
            <a:ext cx="8280722" cy="4032448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всё это учли, сделали, натренировались, показали на собственном примере и ко всему прочему имеете склонность к везению, то считайте, что культура безопасного поведения у вас сформирована!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21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85698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безопасного поведения – это система норм, ценностей и установок, при которой безопасность является приоритетом и неотъемлемой частью действий каждого человека, как на производстве, так и в повседневной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</a:t>
            </a:r>
          </a:p>
          <a:p>
            <a:pPr algn="ctr"/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активное участие всех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участников,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осознанное отношение к рискам и постоянное стремление к снижению опасности, что приводит к формированию безопасной и устойчивой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05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42493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элементы культуры безопасного поведения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●Приоритет безопасности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●Активная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●Осознанная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●Вовлеченность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доверие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●Лидерство руководства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●Обучение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●Инновации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●Системный подход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872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467544" y="404664"/>
            <a:ext cx="8136904" cy="93662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ОПАСНОСТИ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68312" y="2133600"/>
            <a:ext cx="3455615" cy="9350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Погодные условия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5003800" y="2133600"/>
            <a:ext cx="3671888" cy="9350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Биотическая опасность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97187" y="4511077"/>
            <a:ext cx="4139852" cy="93662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местных условий</a:t>
            </a:r>
          </a:p>
          <a:p>
            <a:pPr algn="ctr">
              <a:defRPr/>
            </a:pP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трелка вниз 7"/>
          <p:cNvSpPr/>
          <p:nvPr/>
        </p:nvSpPr>
        <p:spPr bwMode="auto">
          <a:xfrm>
            <a:off x="3999353" y="1344015"/>
            <a:ext cx="360363" cy="3169638"/>
          </a:xfrm>
          <a:prstGeom prst="downArrow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трелка вниз 8"/>
          <p:cNvSpPr/>
          <p:nvPr/>
        </p:nvSpPr>
        <p:spPr bwMode="auto">
          <a:xfrm rot="3407391">
            <a:off x="3292476" y="1139825"/>
            <a:ext cx="228600" cy="1196975"/>
          </a:xfrm>
          <a:prstGeom prst="downArrow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 bwMode="auto">
          <a:xfrm rot="18120220">
            <a:off x="5584203" y="1160174"/>
            <a:ext cx="206375" cy="1143000"/>
          </a:xfrm>
          <a:prstGeom prst="downArrow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4708602" y="4511077"/>
            <a:ext cx="4319836" cy="93662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Психологические особенности</a:t>
            </a:r>
            <a:endParaRPr lang="ru-RU" sz="2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трелка вниз 11"/>
          <p:cNvSpPr/>
          <p:nvPr/>
        </p:nvSpPr>
        <p:spPr bwMode="auto">
          <a:xfrm>
            <a:off x="4595952" y="1346592"/>
            <a:ext cx="360363" cy="3167061"/>
          </a:xfrm>
          <a:prstGeom prst="downArrow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53379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Для стенда\Фото\DSC_00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7" y="116632"/>
            <a:ext cx="4259263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 bwMode="auto">
          <a:xfrm>
            <a:off x="2968943" y="3023469"/>
            <a:ext cx="1370012" cy="25241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Мишкина речка</a:t>
            </a:r>
          </a:p>
        </p:txBody>
      </p:sp>
      <p:pic>
        <p:nvPicPr>
          <p:cNvPr id="13317" name="Picture 2" descr="F:\Для стенда\Фото\DSC_012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2656"/>
            <a:ext cx="442595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 bwMode="auto">
          <a:xfrm>
            <a:off x="7220396" y="3356992"/>
            <a:ext cx="1633538" cy="263525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«Липовый остров»</a:t>
            </a:r>
          </a:p>
        </p:txBody>
      </p:sp>
      <p:pic>
        <p:nvPicPr>
          <p:cNvPr id="13319" name="Picture 2" descr="F:\Для стенда\Фото\DSC_056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5" y="3365894"/>
            <a:ext cx="4083050" cy="271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 bwMode="auto">
          <a:xfrm>
            <a:off x="84501" y="6165304"/>
            <a:ext cx="1370013" cy="25241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Катунские утёсы</a:t>
            </a:r>
          </a:p>
        </p:txBody>
      </p:sp>
      <p:pic>
        <p:nvPicPr>
          <p:cNvPr id="13321" name="Picture 2" descr="F:\Для стенда\Фото\DSC_04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115" y="3687216"/>
            <a:ext cx="4103687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 bwMode="auto">
          <a:xfrm>
            <a:off x="6849544" y="6521243"/>
            <a:ext cx="1871662" cy="25241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Междуреченский район</a:t>
            </a:r>
          </a:p>
        </p:txBody>
      </p:sp>
    </p:spTree>
    <p:extLst>
      <p:ext uri="{BB962C8B-B14F-4D97-AF65-F5344CB8AC3E}">
        <p14:creationId xmlns:p14="http://schemas.microsoft.com/office/powerpoint/2010/main" val="391714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Для стенда\Фото\DSC_05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4332288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 bwMode="auto">
          <a:xfrm>
            <a:off x="3046413" y="2725738"/>
            <a:ext cx="1370012" cy="25241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р. Тамала</a:t>
            </a:r>
          </a:p>
        </p:txBody>
      </p:sp>
      <p:pic>
        <p:nvPicPr>
          <p:cNvPr id="14340" name="Picture 2" descr="F:\Для стенда\Фото\P71803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5888"/>
            <a:ext cx="3960813" cy="297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 bwMode="auto">
          <a:xfrm>
            <a:off x="7092950" y="2824163"/>
            <a:ext cx="1368425" cy="25241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Хребет </a:t>
            </a:r>
            <a:r>
              <a:rPr lang="ru-RU" sz="14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Тигертыш</a:t>
            </a:r>
            <a:endParaRPr lang="ru-RU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4342" name="Picture 2" descr="F:\Для стенда\Фото\DSC_017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121025"/>
            <a:ext cx="4468813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 bwMode="auto">
          <a:xfrm>
            <a:off x="1828800" y="5840413"/>
            <a:ext cx="2743200" cy="25241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Водораздел рек </a:t>
            </a:r>
            <a:r>
              <a:rPr lang="ru-RU" sz="14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Игаза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и </a:t>
            </a:r>
            <a:r>
              <a:rPr lang="ru-RU" sz="14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Берензас</a:t>
            </a:r>
            <a:endParaRPr lang="ru-RU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4344" name="Picture 2" descr="F:\Для стенда\Фото\DSC_00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121025"/>
            <a:ext cx="446881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 bwMode="auto">
          <a:xfrm>
            <a:off x="7092950" y="5840413"/>
            <a:ext cx="2019300" cy="25241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Сплав по реке Мундыбаш</a:t>
            </a:r>
          </a:p>
        </p:txBody>
      </p:sp>
    </p:spTree>
    <p:extLst>
      <p:ext uri="{BB962C8B-B14F-4D97-AF65-F5344CB8AC3E}">
        <p14:creationId xmlns:p14="http://schemas.microsoft.com/office/powerpoint/2010/main" val="206019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55576" y="2132856"/>
            <a:ext cx="79928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● Экстремальные </a:t>
            </a:r>
            <a:r>
              <a:rPr lang="ru-RU" sz="2800" dirty="0"/>
              <a:t>погодные условия под заранее запланированные </a:t>
            </a:r>
            <a:r>
              <a:rPr lang="ru-RU" sz="2800" dirty="0" smtClean="0"/>
              <a:t>даты;</a:t>
            </a:r>
          </a:p>
          <a:p>
            <a:r>
              <a:rPr lang="ru-RU" sz="2800" dirty="0"/>
              <a:t>● </a:t>
            </a:r>
            <a:r>
              <a:rPr lang="ru-RU" sz="2800" dirty="0" smtClean="0"/>
              <a:t>Встреча </a:t>
            </a:r>
            <a:r>
              <a:rPr lang="ru-RU" sz="2800" dirty="0"/>
              <a:t>с дикими животными, в том числе с опасными </a:t>
            </a:r>
            <a:r>
              <a:rPr lang="ru-RU" sz="2800" dirty="0" smtClean="0"/>
              <a:t>насекомыми;</a:t>
            </a:r>
          </a:p>
          <a:p>
            <a:r>
              <a:rPr lang="ru-RU" sz="2800" dirty="0"/>
              <a:t>● </a:t>
            </a:r>
            <a:r>
              <a:rPr lang="ru-RU" sz="2800" dirty="0" smtClean="0"/>
              <a:t>Ядовитые </a:t>
            </a:r>
            <a:r>
              <a:rPr lang="ru-RU" sz="2800" dirty="0" smtClean="0"/>
              <a:t>растения </a:t>
            </a:r>
            <a:r>
              <a:rPr lang="ru-RU" sz="2800" dirty="0"/>
              <a:t>и </a:t>
            </a:r>
            <a:r>
              <a:rPr lang="ru-RU" sz="2800" dirty="0" smtClean="0"/>
              <a:t>грибы;</a:t>
            </a:r>
          </a:p>
          <a:p>
            <a:r>
              <a:rPr lang="ru-RU" sz="2800" dirty="0" smtClean="0"/>
              <a:t>● Цветение ветроопыляемых растений;</a:t>
            </a:r>
          </a:p>
          <a:p>
            <a:r>
              <a:rPr lang="ru-RU" sz="2800" dirty="0"/>
              <a:t>● </a:t>
            </a:r>
            <a:r>
              <a:rPr lang="ru-RU" sz="2800" dirty="0" smtClean="0"/>
              <a:t>Разлив </a:t>
            </a:r>
            <a:r>
              <a:rPr lang="ru-RU" sz="2800" dirty="0"/>
              <a:t>малых рек, подтопление </a:t>
            </a:r>
            <a:r>
              <a:rPr lang="ru-RU" sz="2800" dirty="0" smtClean="0"/>
              <a:t>лагеря;</a:t>
            </a:r>
          </a:p>
          <a:p>
            <a:r>
              <a:rPr lang="ru-RU" sz="2800" dirty="0"/>
              <a:t>● </a:t>
            </a:r>
            <a:r>
              <a:rPr lang="ru-RU" sz="2800" dirty="0" smtClean="0"/>
              <a:t>Землетрясения.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692696"/>
            <a:ext cx="770485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Природные опасности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47057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Площадка ИПК\Ко Дням науки 2021\2019 г\Мишкина речка\DSC_07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47" y="116632"/>
            <a:ext cx="8988861" cy="59766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 bwMode="auto">
          <a:xfrm>
            <a:off x="462494" y="6184797"/>
            <a:ext cx="8192269" cy="504825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Определение образцов съедобных и лекарственных растений нашей области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7766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Для стенда\Фото\DSC_0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116632"/>
            <a:ext cx="4874419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ADMIN\Desktop\Площадка ИПК\Ко Дням науки 2021\2019 г\Большой казанкол\DSC_02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647722"/>
            <a:ext cx="5688633" cy="378235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 bwMode="auto">
          <a:xfrm>
            <a:off x="827088" y="6237312"/>
            <a:ext cx="7832725" cy="504825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Отработка 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различных вариантов переправы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365</Words>
  <Application>Microsoft Office PowerPoint</Application>
  <PresentationFormat>Экран (4:3)</PresentationFormat>
  <Paragraphs>70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Формирование культуры безопасного поведения на примере работы военно-патриотического объединения «Воевода»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Маша Михайлова</dc:creator>
  <cp:lastModifiedBy>Максим</cp:lastModifiedBy>
  <cp:revision>36</cp:revision>
  <dcterms:created xsi:type="dcterms:W3CDTF">2021-04-27T15:40:44Z</dcterms:created>
  <dcterms:modified xsi:type="dcterms:W3CDTF">2025-08-25T17:17:39Z</dcterms:modified>
</cp:coreProperties>
</file>